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9" r:id="rId4"/>
    <p:sldId id="261" r:id="rId5"/>
  </p:sldIdLst>
  <p:sldSz cx="7559675" cy="10691813"/>
  <p:notesSz cx="6858000" cy="9144000"/>
  <p:embeddedFontLst>
    <p:embeddedFont>
      <p:font typeface="Roboto" panose="02000000000000000000" pitchFamily="2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06DEDB-6107-4637-9B7E-D54453A2F97F}">
  <a:tblStyle styleId="{2006DEDB-6107-4637-9B7E-D54453A2F9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132" y="72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49077c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49077c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49077c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49077c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70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49077c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49077c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11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28979" y="171600"/>
            <a:ext cx="7250784" cy="951226"/>
            <a:chOff x="0" y="46875"/>
            <a:chExt cx="7560000" cy="1018225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4">
              <a:alphaModFix/>
            </a:blip>
            <a:srcRect t="10785"/>
            <a:stretch/>
          </p:blipFill>
          <p:spPr>
            <a:xfrm>
              <a:off x="0" y="46875"/>
              <a:ext cx="4262400" cy="101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l="45872" t="10785"/>
            <a:stretch/>
          </p:blipFill>
          <p:spPr>
            <a:xfrm>
              <a:off x="4110000" y="46875"/>
              <a:ext cx="3450000" cy="1018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2497625" y="569200"/>
            <a:ext cx="443070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Ферритовый сердечник </a:t>
            </a:r>
            <a:r>
              <a:rPr lang="en-US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DMR40</a:t>
            </a:r>
            <a:r>
              <a:rPr lang="ru-RU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E24/12/6</a:t>
            </a:r>
            <a:endParaRPr sz="15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l="45872" t="37868"/>
          <a:stretch/>
        </p:blipFill>
        <p:spPr>
          <a:xfrm>
            <a:off x="128979" y="10023875"/>
            <a:ext cx="7199399" cy="4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375" y="10090173"/>
            <a:ext cx="267625" cy="26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4">
            <a:alphaModFix/>
          </a:blip>
          <a:srcRect l="45872" t="37868"/>
          <a:stretch/>
        </p:blipFill>
        <p:spPr>
          <a:xfrm>
            <a:off x="702251" y="6188503"/>
            <a:ext cx="6078447" cy="3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243857" y="6177271"/>
            <a:ext cx="6780668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Номенклатурный перечень выпускаемых сердечников</a:t>
            </a: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66892" y="10060725"/>
            <a:ext cx="666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lt1"/>
                </a:solidFill>
              </a:rPr>
              <a:t>     </a:t>
            </a:r>
            <a:r>
              <a:rPr lang="ru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ООО</a:t>
            </a:r>
            <a:r>
              <a:rPr lang="ru" dirty="0">
                <a:solidFill>
                  <a:schemeClr val="bg1"/>
                </a:solidFill>
              </a:rPr>
              <a:t> “</a:t>
            </a:r>
            <a:r>
              <a:rPr lang="ru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ЛЭПКОС</a:t>
            </a:r>
            <a:r>
              <a:rPr lang="ru" dirty="0">
                <a:solidFill>
                  <a:schemeClr val="bg1"/>
                </a:solidFill>
              </a:rPr>
              <a:t>”, Компания группы “Феррит холдинг”, </a:t>
            </a:r>
            <a:r>
              <a:rPr lang="ru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www.ferrite.ru</a:t>
            </a: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7EB2D590-5E97-44EE-AD24-89E3E466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192584"/>
              </p:ext>
            </p:extLst>
          </p:nvPr>
        </p:nvGraphicFramePr>
        <p:xfrm>
          <a:off x="702251" y="5179831"/>
          <a:ext cx="6078447" cy="779780"/>
        </p:xfrm>
        <a:graphic>
          <a:graphicData uri="http://schemas.openxmlformats.org/drawingml/2006/table">
            <a:tbl>
              <a:tblPr>
                <a:tableStyleId>{2006DEDB-6107-4637-9B7E-D54453A2F97F}</a:tableStyleId>
              </a:tblPr>
              <a:tblGrid>
                <a:gridCol w="1552574">
                  <a:extLst>
                    <a:ext uri="{9D8B030D-6E8A-4147-A177-3AD203B41FA5}">
                      <a16:colId xmlns:a16="http://schemas.microsoft.com/office/drawing/2014/main" val="4007940201"/>
                    </a:ext>
                  </a:extLst>
                </a:gridCol>
                <a:gridCol w="1714772">
                  <a:extLst>
                    <a:ext uri="{9D8B030D-6E8A-4147-A177-3AD203B41FA5}">
                      <a16:colId xmlns:a16="http://schemas.microsoft.com/office/drawing/2014/main" val="2801478957"/>
                    </a:ext>
                  </a:extLst>
                </a:gridCol>
                <a:gridCol w="1659008">
                  <a:extLst>
                    <a:ext uri="{9D8B030D-6E8A-4147-A177-3AD203B41FA5}">
                      <a16:colId xmlns:a16="http://schemas.microsoft.com/office/drawing/2014/main" val="2179687002"/>
                    </a:ext>
                  </a:extLst>
                </a:gridCol>
                <a:gridCol w="1152093">
                  <a:extLst>
                    <a:ext uri="{9D8B030D-6E8A-4147-A177-3AD203B41FA5}">
                      <a16:colId xmlns:a16="http://schemas.microsoft.com/office/drawing/2014/main" val="3031911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Эффект. длина</a:t>
                      </a:r>
                    </a:p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</a:t>
                      </a: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мм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Эффект. площадь</a:t>
                      </a:r>
                    </a:p>
                    <a:p>
                      <a:pPr algn="ctr"/>
                      <a:r>
                        <a:rPr lang="en-US" sz="1400" kern="150" dirty="0">
                          <a:effectLst/>
                        </a:rPr>
                        <a:t>Ae, </a:t>
                      </a:r>
                      <a:r>
                        <a:rPr lang="ru-RU" sz="1400" kern="150" dirty="0">
                          <a:effectLst/>
                        </a:rPr>
                        <a:t>мм</a:t>
                      </a:r>
                      <a:r>
                        <a:rPr lang="ru-RU" sz="1400" b="0" i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-2</a:t>
                      </a:r>
                      <a:endParaRPr lang="ru-RU" sz="1400" kern="150" dirty="0">
                        <a:effectLst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Эффект. объем</a:t>
                      </a:r>
                    </a:p>
                    <a:p>
                      <a:pPr algn="ctr"/>
                      <a:r>
                        <a:rPr lang="en-US" sz="1400" kern="150" dirty="0" err="1">
                          <a:effectLst/>
                        </a:rPr>
                        <a:t>Ve</a:t>
                      </a:r>
                      <a:r>
                        <a:rPr lang="en-US" sz="1400" kern="150" dirty="0">
                          <a:effectLst/>
                        </a:rPr>
                        <a:t>, </a:t>
                      </a:r>
                      <a:r>
                        <a:rPr lang="ru-RU" sz="1400" kern="150" dirty="0">
                          <a:effectLst/>
                        </a:rPr>
                        <a:t>мм</a:t>
                      </a:r>
                      <a:r>
                        <a:rPr lang="ru-RU" sz="1400" b="0" i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-3</a:t>
                      </a:r>
                      <a:endParaRPr lang="ru-RU" sz="1400" kern="150" dirty="0">
                        <a:effectLst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Форм-фактор, мм</a:t>
                      </a:r>
                      <a:r>
                        <a:rPr lang="ru-RU" sz="1400" b="0" i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-1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1644827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53,9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effectLst/>
                        </a:rPr>
                        <a:t>38,6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effectLst/>
                        </a:rPr>
                        <a:t>2080,54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1,</a:t>
                      </a:r>
                      <a:r>
                        <a:rPr lang="en-US" sz="1400" kern="150" dirty="0">
                          <a:effectLst/>
                        </a:rPr>
                        <a:t>4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3466671513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5BBF2A2-E0D6-4D6F-A8F7-416386CF4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85811"/>
              </p:ext>
            </p:extLst>
          </p:nvPr>
        </p:nvGraphicFramePr>
        <p:xfrm>
          <a:off x="689454" y="6838966"/>
          <a:ext cx="6078447" cy="1846580"/>
        </p:xfrm>
        <a:graphic>
          <a:graphicData uri="http://schemas.openxmlformats.org/drawingml/2006/table">
            <a:tbl>
              <a:tblPr>
                <a:tableStyleId>{2006DEDB-6107-4637-9B7E-D54453A2F97F}</a:tableStyleId>
              </a:tblPr>
              <a:tblGrid>
                <a:gridCol w="2957800">
                  <a:extLst>
                    <a:ext uri="{9D8B030D-6E8A-4147-A177-3AD203B41FA5}">
                      <a16:colId xmlns:a16="http://schemas.microsoft.com/office/drawing/2014/main" val="1073631656"/>
                    </a:ext>
                  </a:extLst>
                </a:gridCol>
                <a:gridCol w="1810466">
                  <a:extLst>
                    <a:ext uri="{9D8B030D-6E8A-4147-A177-3AD203B41FA5}">
                      <a16:colId xmlns:a16="http://schemas.microsoft.com/office/drawing/2014/main" val="1208448573"/>
                    </a:ext>
                  </a:extLst>
                </a:gridCol>
                <a:gridCol w="1310181">
                  <a:extLst>
                    <a:ext uri="{9D8B030D-6E8A-4147-A177-3AD203B41FA5}">
                      <a16:colId xmlns:a16="http://schemas.microsoft.com/office/drawing/2014/main" val="3774351534"/>
                    </a:ext>
                  </a:extLst>
                </a:gridCol>
              </a:tblGrid>
              <a:tr h="280056"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Наименование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Величина зазора, мм</a:t>
                      </a: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AL,</a:t>
                      </a:r>
                      <a:r>
                        <a:rPr lang="ru-RU" sz="1400" kern="150" dirty="0">
                          <a:effectLst/>
                        </a:rPr>
                        <a:t> нГ/вит</a:t>
                      </a:r>
                      <a:r>
                        <a:rPr lang="ru-RU" sz="1400" kern="150" baseline="30000" dirty="0">
                          <a:effectLst/>
                        </a:rPr>
                        <a:t>2 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4034163071"/>
                  </a:ext>
                </a:extLst>
              </a:tr>
              <a:tr h="1016116">
                <a:tc>
                  <a:txBody>
                    <a:bodyPr/>
                    <a:lstStyle/>
                    <a:p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DMR40 E24/12/6</a:t>
                      </a:r>
                    </a:p>
                    <a:p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DMR40 E24/12/6 </a:t>
                      </a: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с </a:t>
                      </a:r>
                      <a:r>
                        <a:rPr lang="ru-RU" sz="1400" kern="15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заз</a:t>
                      </a: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. </a:t>
                      </a:r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0,1</a:t>
                      </a:r>
                    </a:p>
                    <a:p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DMR40 E24/12/6 </a:t>
                      </a: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с </a:t>
                      </a:r>
                      <a:r>
                        <a:rPr lang="ru-RU" sz="1400" kern="15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заз</a:t>
                      </a: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. </a:t>
                      </a:r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</a:t>
                      </a: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  <a:endParaRPr lang="en-US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DMR40 E24/12/6 </a:t>
                      </a: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с </a:t>
                      </a:r>
                      <a:r>
                        <a:rPr lang="ru-RU" sz="1400" kern="15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заз</a:t>
                      </a: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. </a:t>
                      </a:r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</a:t>
                      </a: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</a:t>
                      </a:r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</a:t>
                      </a:r>
                    </a:p>
                    <a:p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DMR40 E24/12/6 </a:t>
                      </a: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с </a:t>
                      </a:r>
                      <a:r>
                        <a:rPr lang="ru-RU" sz="1400" kern="15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заз</a:t>
                      </a: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. </a:t>
                      </a:r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</a:t>
                      </a: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7</a:t>
                      </a:r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DMR40 E24/12/6 </a:t>
                      </a: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с </a:t>
                      </a:r>
                      <a:r>
                        <a:rPr lang="ru-RU" sz="1400" kern="15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заз</a:t>
                      </a: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. </a:t>
                      </a:r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Без зазора</a:t>
                      </a:r>
                    </a:p>
                    <a:p>
                      <a:pPr algn="ctr"/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0,1 ±0,02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0,2 ±0,02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0,5 ±0,05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0,7 ±0,05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 ±0,05</a:t>
                      </a: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kern="150" dirty="0">
                          <a:effectLst/>
                        </a:rPr>
                        <a:t>1</a:t>
                      </a:r>
                      <a:r>
                        <a:rPr lang="en-US" sz="1400" kern="150" dirty="0">
                          <a:effectLst/>
                        </a:rPr>
                        <a:t>4</a:t>
                      </a:r>
                      <a:r>
                        <a:rPr lang="ru-RU" sz="1400" kern="150" dirty="0">
                          <a:effectLst/>
                        </a:rPr>
                        <a:t>00 ±25%</a:t>
                      </a:r>
                      <a:r>
                        <a:rPr lang="en-US" sz="1400" kern="150" dirty="0">
                          <a:effectLst/>
                        </a:rPr>
                        <a:t> *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335755597"/>
                  </a:ext>
                </a:extLst>
              </a:tr>
            </a:tbl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C888C2F1-681C-4A55-8BA1-30EF46E35B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956131"/>
              </p:ext>
            </p:extLst>
          </p:nvPr>
        </p:nvGraphicFramePr>
        <p:xfrm>
          <a:off x="6673256" y="368490"/>
          <a:ext cx="827220" cy="77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Image" r:id="rId6" imgW="707040" imgH="661320" progId="Photoshop.Image.17">
                  <p:embed/>
                </p:oleObj>
              </mc:Choice>
              <mc:Fallback>
                <p:oleObj name="Image" r:id="rId6" imgW="707040" imgH="661320" progId="Photoshop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73256" y="368490"/>
                        <a:ext cx="827220" cy="77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Google Shape;64;p13">
            <a:extLst>
              <a:ext uri="{FF2B5EF4-FFF2-40B4-BE49-F238E27FC236}">
                <a16:creationId xmlns:a16="http://schemas.microsoft.com/office/drawing/2014/main" id="{A690C83D-B10F-4B10-9946-5A6701AE0FF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5872" t="37868"/>
          <a:stretch/>
        </p:blipFill>
        <p:spPr>
          <a:xfrm>
            <a:off x="702251" y="4670432"/>
            <a:ext cx="6078447" cy="3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65;p13">
            <a:extLst>
              <a:ext uri="{FF2B5EF4-FFF2-40B4-BE49-F238E27FC236}">
                <a16:creationId xmlns:a16="http://schemas.microsoft.com/office/drawing/2014/main" id="{12BBEBA1-1C71-4CC0-8148-D7178C878EBD}"/>
              </a:ext>
            </a:extLst>
          </p:cNvPr>
          <p:cNvSpPr txBox="1"/>
          <p:nvPr/>
        </p:nvSpPr>
        <p:spPr>
          <a:xfrm>
            <a:off x="689453" y="4663692"/>
            <a:ext cx="6550599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Эффективные параметры сердечника</a:t>
            </a: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F3D7F3-FD08-4505-9954-F983D59EB0C3}"/>
              </a:ext>
            </a:extLst>
          </p:cNvPr>
          <p:cNvSpPr txBox="1"/>
          <p:nvPr/>
        </p:nvSpPr>
        <p:spPr>
          <a:xfrm>
            <a:off x="689452" y="8893120"/>
            <a:ext cx="6253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По согласованию с Заказчиком могут быть изготовлены другие варианты  зазора со значениями, выраженными в мм и </a:t>
            </a:r>
            <a:r>
              <a:rPr lang="en-US" sz="1400" kern="1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AL.</a:t>
            </a:r>
            <a:endParaRPr lang="ru-RU" sz="1400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938789-202B-4C4F-902F-A1C375ACAFB7}"/>
              </a:ext>
            </a:extLst>
          </p:cNvPr>
          <p:cNvSpPr txBox="1"/>
          <p:nvPr/>
        </p:nvSpPr>
        <p:spPr>
          <a:xfrm>
            <a:off x="40890" y="9494629"/>
            <a:ext cx="71866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*  </a:t>
            </a:r>
            <a:r>
              <a:rPr lang="ru-RU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Измерение </a:t>
            </a:r>
            <a:r>
              <a:rPr lang="en-US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AL </a:t>
            </a:r>
            <a:r>
              <a:rPr lang="ru-RU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проводятся на 10 витках при частоте 1 кГц, </a:t>
            </a:r>
            <a:r>
              <a:rPr lang="en-US" sz="1400" kern="150" dirty="0">
                <a:effectLst/>
              </a:rPr>
              <a:t>U=</a:t>
            </a:r>
            <a:r>
              <a:rPr lang="ru-RU" sz="1400" kern="150" dirty="0">
                <a:effectLst/>
              </a:rPr>
              <a:t> 0,25</a:t>
            </a:r>
            <a:r>
              <a:rPr lang="ru-RU" kern="150" dirty="0"/>
              <a:t>В, </a:t>
            </a:r>
            <a:r>
              <a:rPr lang="ru-RU" sz="1400" kern="150" dirty="0">
                <a:effectLst/>
              </a:rPr>
              <a:t>Т= 25 ℃ ±3℃</a:t>
            </a:r>
            <a:endParaRPr lang="ru-RU" sz="1400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ru-RU" sz="1400" kern="150" dirty="0">
              <a:effectLst/>
            </a:endParaRPr>
          </a:p>
          <a:p>
            <a:endParaRPr lang="ru-RU" sz="1400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D6E0DE-2F50-4AA8-AB47-5497DA40B8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493" y="1172720"/>
            <a:ext cx="6253763" cy="34410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4"/>
          <p:cNvGrpSpPr/>
          <p:nvPr/>
        </p:nvGrpSpPr>
        <p:grpSpPr>
          <a:xfrm>
            <a:off x="180375" y="171600"/>
            <a:ext cx="7199388" cy="951226"/>
            <a:chOff x="0" y="46875"/>
            <a:chExt cx="7560000" cy="1018225"/>
          </a:xfrm>
        </p:grpSpPr>
        <p:pic>
          <p:nvPicPr>
            <p:cNvPr id="74" name="Google Shape;74;p14"/>
            <p:cNvPicPr preferRelativeResize="0"/>
            <p:nvPr/>
          </p:nvPicPr>
          <p:blipFill rotWithShape="1">
            <a:blip r:embed="rId4">
              <a:alphaModFix/>
            </a:blip>
            <a:srcRect t="10785"/>
            <a:stretch/>
          </p:blipFill>
          <p:spPr>
            <a:xfrm>
              <a:off x="0" y="46875"/>
              <a:ext cx="4262400" cy="101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 rotWithShape="1">
            <a:blip r:embed="rId4">
              <a:alphaModFix/>
            </a:blip>
            <a:srcRect l="45872" t="10785"/>
            <a:stretch/>
          </p:blipFill>
          <p:spPr>
            <a:xfrm>
              <a:off x="4110000" y="46875"/>
              <a:ext cx="3450000" cy="1018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l="45872" t="37868"/>
          <a:stretch/>
        </p:blipFill>
        <p:spPr>
          <a:xfrm>
            <a:off x="180375" y="9950175"/>
            <a:ext cx="7199399" cy="5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566900" y="10023875"/>
            <a:ext cx="666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lt1"/>
                </a:solidFill>
              </a:rPr>
              <a:t>     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ООО</a:t>
            </a:r>
            <a:r>
              <a:rPr lang="ru" dirty="0">
                <a:solidFill>
                  <a:schemeClr val="lt1"/>
                </a:solidFill>
              </a:rPr>
              <a:t> “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ЛЭПКОС</a:t>
            </a:r>
            <a:r>
              <a:rPr lang="ru" dirty="0">
                <a:solidFill>
                  <a:schemeClr val="lt1"/>
                </a:solidFill>
              </a:rPr>
              <a:t>”, Компания группы “Феррит холдинг”, 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www.ferrite.ru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375" y="10090173"/>
            <a:ext cx="267625" cy="26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4">
            <a:alphaModFix/>
          </a:blip>
          <a:srcRect l="45872" t="37868"/>
          <a:stretch/>
        </p:blipFill>
        <p:spPr>
          <a:xfrm>
            <a:off x="755425" y="1198700"/>
            <a:ext cx="6348651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738215" y="1156050"/>
            <a:ext cx="636586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Электромагнитные и механические</a:t>
            </a: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свойства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2497625" y="569200"/>
            <a:ext cx="443070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Ферритовый сердечник </a:t>
            </a:r>
            <a:r>
              <a:rPr lang="en-US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DMR40</a:t>
            </a:r>
            <a:r>
              <a:rPr lang="ru-RU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E24/12/6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861442-9E79-4F96-B995-65F5CC215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928733"/>
              </p:ext>
            </p:extLst>
          </p:nvPr>
        </p:nvGraphicFramePr>
        <p:xfrm>
          <a:off x="755424" y="4313464"/>
          <a:ext cx="6300326" cy="4178300"/>
        </p:xfrm>
        <a:graphic>
          <a:graphicData uri="http://schemas.openxmlformats.org/drawingml/2006/table">
            <a:tbl>
              <a:tblPr>
                <a:tableStyleId>{2006DEDB-6107-4637-9B7E-D54453A2F97F}</a:tableStyleId>
              </a:tblPr>
              <a:tblGrid>
                <a:gridCol w="2662781">
                  <a:extLst>
                    <a:ext uri="{9D8B030D-6E8A-4147-A177-3AD203B41FA5}">
                      <a16:colId xmlns:a16="http://schemas.microsoft.com/office/drawing/2014/main" val="82419444"/>
                    </a:ext>
                  </a:extLst>
                </a:gridCol>
                <a:gridCol w="600502">
                  <a:extLst>
                    <a:ext uri="{9D8B030D-6E8A-4147-A177-3AD203B41FA5}">
                      <a16:colId xmlns:a16="http://schemas.microsoft.com/office/drawing/2014/main" val="4226295188"/>
                    </a:ext>
                  </a:extLst>
                </a:gridCol>
                <a:gridCol w="2142698">
                  <a:extLst>
                    <a:ext uri="{9D8B030D-6E8A-4147-A177-3AD203B41FA5}">
                      <a16:colId xmlns:a16="http://schemas.microsoft.com/office/drawing/2014/main" val="1461268708"/>
                    </a:ext>
                  </a:extLst>
                </a:gridCol>
                <a:gridCol w="894345">
                  <a:extLst>
                    <a:ext uri="{9D8B030D-6E8A-4147-A177-3AD203B41FA5}">
                      <a16:colId xmlns:a16="http://schemas.microsoft.com/office/drawing/2014/main" val="2127984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" marR="635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Начальная</a:t>
                      </a:r>
                      <a:r>
                        <a:rPr lang="en-US" sz="1400" kern="150" dirty="0">
                          <a:effectLst/>
                        </a:rPr>
                        <a:t> </a:t>
                      </a:r>
                      <a:r>
                        <a:rPr lang="ru-RU" sz="1400" kern="150" dirty="0">
                          <a:effectLst/>
                        </a:rPr>
                        <a:t>магнитная проницаемость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635" marR="635"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μ</a:t>
                      </a:r>
                      <a:r>
                        <a:rPr lang="ru-RU" sz="1400" kern="150" baseline="-25000">
                          <a:effectLst/>
                        </a:rPr>
                        <a:t>i</a:t>
                      </a:r>
                      <a:endParaRPr lang="ru-RU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10 кГц, </a:t>
                      </a:r>
                      <a:r>
                        <a:rPr lang="en-US" sz="1400" kern="150" dirty="0">
                          <a:effectLst/>
                        </a:rPr>
                        <a:t>B&lt;0.2</a:t>
                      </a:r>
                      <a:r>
                        <a:rPr lang="ru-RU" sz="1400" kern="150" dirty="0">
                          <a:effectLst/>
                        </a:rPr>
                        <a:t>5 </a:t>
                      </a:r>
                      <a:r>
                        <a:rPr lang="ru-RU" sz="1400" kern="150" dirty="0" err="1">
                          <a:effectLst/>
                        </a:rPr>
                        <a:t>мТл</a:t>
                      </a:r>
                      <a:r>
                        <a:rPr lang="ru-RU" sz="1400" kern="150" dirty="0">
                          <a:effectLst/>
                        </a:rPr>
                        <a:t>,  25 ℃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2</a:t>
                      </a:r>
                      <a:r>
                        <a:rPr lang="en-US" sz="1400" kern="150" dirty="0">
                          <a:effectLst/>
                        </a:rPr>
                        <a:t>3</a:t>
                      </a:r>
                      <a:r>
                        <a:rPr lang="ru-RU" sz="1400" kern="150" dirty="0">
                          <a:effectLst/>
                        </a:rPr>
                        <a:t>00±25%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9991832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635" marR="635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Индукция насыщения, </a:t>
                      </a:r>
                      <a:r>
                        <a:rPr lang="ru-RU" sz="1400" kern="150" dirty="0" err="1">
                          <a:effectLst/>
                        </a:rPr>
                        <a:t>мТл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50" dirty="0" err="1">
                          <a:effectLst/>
                        </a:rPr>
                        <a:t>B</a:t>
                      </a:r>
                      <a:r>
                        <a:rPr lang="ru-RU" sz="1400" kern="150" baseline="-25000" dirty="0" err="1">
                          <a:effectLst/>
                        </a:rPr>
                        <a:t>s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50 кГц, 25 ℃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>
                          <a:effectLst/>
                        </a:rPr>
                        <a:t>510</a:t>
                      </a:r>
                      <a:endParaRPr lang="ru-RU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22655844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50 кГц, 100 ℃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effectLst/>
                        </a:rPr>
                        <a:t>39</a:t>
                      </a:r>
                      <a:r>
                        <a:rPr lang="ru-RU" sz="1400" kern="150" dirty="0">
                          <a:effectLst/>
                        </a:rPr>
                        <a:t>0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69531121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1400" kern="150" dirty="0">
                          <a:effectLst/>
                        </a:rPr>
                        <a:t>Остаточная индукция, </a:t>
                      </a:r>
                      <a:r>
                        <a:rPr lang="ru-RU" sz="1400" kern="150" dirty="0" err="1">
                          <a:effectLst/>
                        </a:rPr>
                        <a:t>мТл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50">
                          <a:effectLst/>
                        </a:rPr>
                        <a:t>B</a:t>
                      </a:r>
                      <a:r>
                        <a:rPr lang="en-US" sz="1400" kern="150" baseline="-25000">
                          <a:effectLst/>
                        </a:rPr>
                        <a:t>r</a:t>
                      </a:r>
                      <a:endParaRPr lang="ru-RU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50 кГц, 25 ℃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effectLst/>
                        </a:rPr>
                        <a:t>95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28380525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50 кГц, 100 ℃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effectLst/>
                        </a:rPr>
                        <a:t>55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130345055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635" marR="635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Коэрцитивная сила, А/м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kern="150" dirty="0" err="1">
                          <a:effectLst/>
                        </a:rPr>
                        <a:t>H</a:t>
                      </a:r>
                      <a:r>
                        <a:rPr lang="en-US" sz="1400" kern="150" baseline="-25000" dirty="0" err="1">
                          <a:effectLst/>
                        </a:rPr>
                        <a:t>c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50 кГц, 25 ℃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effectLst/>
                        </a:rPr>
                        <a:t>14,3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14380857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50 кГц, 100 ℃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8,8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78668275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ru-RU" sz="1400" kern="150" dirty="0">
                          <a:effectLst/>
                        </a:rPr>
                        <a:t>Потери в материале, мВт/см</a:t>
                      </a:r>
                      <a:r>
                        <a:rPr lang="ru-RU" sz="1400" kern="150" baseline="30000" dirty="0">
                          <a:effectLst/>
                        </a:rPr>
                        <a:t>3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kern="150">
                          <a:effectLst/>
                        </a:rPr>
                        <a:t>P</a:t>
                      </a:r>
                      <a:r>
                        <a:rPr lang="en-US" sz="1400" kern="150" baseline="-25000">
                          <a:effectLst/>
                        </a:rPr>
                        <a:t>v</a:t>
                      </a:r>
                      <a:endParaRPr lang="ru-RU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100 кГц, 200 </a:t>
                      </a:r>
                      <a:r>
                        <a:rPr lang="ru-RU" sz="1400" kern="150" dirty="0" err="1">
                          <a:effectLst/>
                        </a:rPr>
                        <a:t>мТл</a:t>
                      </a:r>
                      <a:r>
                        <a:rPr lang="ru-RU" sz="1400" kern="150" dirty="0">
                          <a:effectLst/>
                        </a:rPr>
                        <a:t>, 25 ℃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>
                          <a:effectLst/>
                        </a:rPr>
                        <a:t>600</a:t>
                      </a:r>
                      <a:endParaRPr lang="ru-RU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7358058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100 кГц, 200 </a:t>
                      </a:r>
                      <a:r>
                        <a:rPr lang="ru-RU" sz="1400" kern="150" dirty="0" err="1">
                          <a:effectLst/>
                        </a:rPr>
                        <a:t>мТл</a:t>
                      </a:r>
                      <a:r>
                        <a:rPr lang="ru-RU" sz="1400" kern="150" dirty="0">
                          <a:effectLst/>
                        </a:rPr>
                        <a:t>, 60 ℃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4</a:t>
                      </a:r>
                      <a:r>
                        <a:rPr lang="en-US" sz="1400" kern="150" dirty="0">
                          <a:effectLst/>
                        </a:rPr>
                        <a:t>5</a:t>
                      </a:r>
                      <a:r>
                        <a:rPr lang="ru-RU" sz="1400" kern="150" dirty="0">
                          <a:effectLst/>
                        </a:rPr>
                        <a:t>0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36754081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100 кГц, 200 </a:t>
                      </a:r>
                      <a:r>
                        <a:rPr lang="ru-RU" sz="1400" kern="150" dirty="0" err="1">
                          <a:effectLst/>
                        </a:rPr>
                        <a:t>мТл</a:t>
                      </a:r>
                      <a:r>
                        <a:rPr lang="ru-RU" sz="1400" kern="150" dirty="0">
                          <a:effectLst/>
                        </a:rPr>
                        <a:t>, 100 ℃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effectLst/>
                        </a:rPr>
                        <a:t>41</a:t>
                      </a:r>
                      <a:r>
                        <a:rPr lang="ru-RU" sz="1400" kern="150" dirty="0">
                          <a:effectLst/>
                        </a:rPr>
                        <a:t>0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4205741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100 кГц, 200 </a:t>
                      </a:r>
                      <a:r>
                        <a:rPr lang="ru-RU" sz="1400" kern="150" dirty="0" err="1">
                          <a:effectLst/>
                        </a:rPr>
                        <a:t>мТл</a:t>
                      </a:r>
                      <a:r>
                        <a:rPr lang="ru-RU" sz="1400" kern="150" dirty="0">
                          <a:effectLst/>
                        </a:rPr>
                        <a:t>, 120 ℃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500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889393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" marR="635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Температура Кюри, ℃</a:t>
                      </a:r>
                      <a:endParaRPr lang="ru-RU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635" marR="635" algn="ctr"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T</a:t>
                      </a:r>
                      <a:r>
                        <a:rPr lang="ru-RU" sz="1400" kern="150" baseline="-25000">
                          <a:effectLst/>
                        </a:rPr>
                        <a:t>c</a:t>
                      </a:r>
                      <a:endParaRPr lang="ru-RU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effectLst/>
                        </a:rPr>
                        <a:t>10 </a:t>
                      </a:r>
                      <a:r>
                        <a:rPr lang="ru-RU" sz="1400" kern="150" dirty="0">
                          <a:effectLst/>
                        </a:rPr>
                        <a:t>кГц, </a:t>
                      </a:r>
                      <a:r>
                        <a:rPr lang="en-US" sz="1400" kern="150" dirty="0">
                          <a:effectLst/>
                        </a:rPr>
                        <a:t>B&lt;0.2</a:t>
                      </a:r>
                      <a:r>
                        <a:rPr lang="ru-RU" sz="1400" kern="150" dirty="0" err="1">
                          <a:effectLst/>
                        </a:rPr>
                        <a:t>мТл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effectLst/>
                        </a:rPr>
                        <a:t>&gt;215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850792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kern="150">
                          <a:effectLst/>
                        </a:rPr>
                        <a:t>Сопротивление, Ом</a:t>
                      </a:r>
                      <a:endParaRPr lang="ru-RU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>
                          <a:effectLst/>
                        </a:rPr>
                        <a:t>ρ</a:t>
                      </a:r>
                      <a:endParaRPr lang="ru-RU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25 ℃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6,5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981130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kern="150">
                          <a:effectLst/>
                        </a:rPr>
                        <a:t>Плотность, гр/см</a:t>
                      </a:r>
                      <a:r>
                        <a:rPr lang="ru-RU" sz="1400" kern="150" baseline="30000">
                          <a:effectLst/>
                        </a:rPr>
                        <a:t>3</a:t>
                      </a:r>
                      <a:endParaRPr lang="ru-RU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>
                          <a:effectLst/>
                        </a:rPr>
                        <a:t>d</a:t>
                      </a:r>
                      <a:endParaRPr lang="ru-RU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>
                          <a:effectLst/>
                        </a:rPr>
                        <a:t>25 ℃</a:t>
                      </a:r>
                      <a:endParaRPr lang="ru-RU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effectLst/>
                        </a:rPr>
                        <a:t>4,8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51429687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C931F4D4-ADA0-49DD-AAE6-C5C9471BD5DA}"/>
              </a:ext>
            </a:extLst>
          </p:cNvPr>
          <p:cNvSpPr txBox="1"/>
          <p:nvPr/>
        </p:nvSpPr>
        <p:spPr>
          <a:xfrm>
            <a:off x="641190" y="8581446"/>
            <a:ext cx="66564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ru-RU"/>
          </a:p>
          <a:p>
            <a:endParaRPr lang="ru-RU" dirty="0"/>
          </a:p>
        </p:txBody>
      </p:sp>
      <p:graphicFrame>
        <p:nvGraphicFramePr>
          <p:cNvPr id="40" name="Объект 39">
            <a:extLst>
              <a:ext uri="{FF2B5EF4-FFF2-40B4-BE49-F238E27FC236}">
                <a16:creationId xmlns:a16="http://schemas.microsoft.com/office/drawing/2014/main" id="{B336EA3B-20B7-427D-8008-078FA2654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66850"/>
              </p:ext>
            </p:extLst>
          </p:nvPr>
        </p:nvGraphicFramePr>
        <p:xfrm>
          <a:off x="6673256" y="368490"/>
          <a:ext cx="827220" cy="77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Image" r:id="rId6" imgW="707040" imgH="661320" progId="Photoshop.Image.17">
                  <p:embed/>
                </p:oleObj>
              </mc:Choice>
              <mc:Fallback>
                <p:oleObj name="Image" r:id="rId6" imgW="707040" imgH="661320" progId="Photoshop.Image.17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C888C2F1-681C-4A55-8BA1-30EF46E35B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73256" y="368490"/>
                        <a:ext cx="827220" cy="77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23E33268-1D0A-4682-8121-01F39B37C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877075"/>
              </p:ext>
            </p:extLst>
          </p:nvPr>
        </p:nvGraphicFramePr>
        <p:xfrm>
          <a:off x="755424" y="1667234"/>
          <a:ext cx="6348651" cy="2070383"/>
        </p:xfrm>
        <a:graphic>
          <a:graphicData uri="http://schemas.openxmlformats.org/drawingml/2006/table">
            <a:tbl>
              <a:tblPr>
                <a:tableStyleId>{2006DEDB-6107-4637-9B7E-D54453A2F97F}</a:tableStyleId>
              </a:tblPr>
              <a:tblGrid>
                <a:gridCol w="2110606">
                  <a:extLst>
                    <a:ext uri="{9D8B030D-6E8A-4147-A177-3AD203B41FA5}">
                      <a16:colId xmlns:a16="http://schemas.microsoft.com/office/drawing/2014/main" val="1073631656"/>
                    </a:ext>
                  </a:extLst>
                </a:gridCol>
                <a:gridCol w="1254588">
                  <a:extLst>
                    <a:ext uri="{9D8B030D-6E8A-4147-A177-3AD203B41FA5}">
                      <a16:colId xmlns:a16="http://schemas.microsoft.com/office/drawing/2014/main" val="1208448573"/>
                    </a:ext>
                  </a:extLst>
                </a:gridCol>
                <a:gridCol w="2983457">
                  <a:extLst>
                    <a:ext uri="{9D8B030D-6E8A-4147-A177-3AD203B41FA5}">
                      <a16:colId xmlns:a16="http://schemas.microsoft.com/office/drawing/2014/main" val="3774351534"/>
                    </a:ext>
                  </a:extLst>
                </a:gridCol>
              </a:tblGrid>
              <a:tr h="256822"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Параметр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Значение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50" dirty="0">
                          <a:effectLst/>
                        </a:rPr>
                        <a:t>Условия тестирования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4034163071"/>
                  </a:ext>
                </a:extLst>
              </a:tr>
              <a:tr h="457995">
                <a:tc>
                  <a:txBody>
                    <a:bodyPr/>
                    <a:lstStyle/>
                    <a:p>
                      <a:r>
                        <a:rPr lang="ru-RU" sz="1400" kern="150" dirty="0">
                          <a:effectLst/>
                        </a:rPr>
                        <a:t>Потери, </a:t>
                      </a:r>
                      <a:r>
                        <a:rPr lang="en-US" sz="1400" kern="150" dirty="0" err="1">
                          <a:effectLst/>
                        </a:rPr>
                        <a:t>Pg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≤</a:t>
                      </a:r>
                      <a:r>
                        <a:rPr lang="en-US" sz="1400" kern="150" dirty="0">
                          <a:effectLst/>
                        </a:rPr>
                        <a:t>1,56 </a:t>
                      </a:r>
                      <a:r>
                        <a:rPr lang="ru-RU" sz="1400" kern="150" dirty="0">
                          <a:effectLst/>
                        </a:rPr>
                        <a:t>Вт</a:t>
                      </a:r>
                      <a:r>
                        <a:rPr lang="en-US" sz="1400" kern="150" dirty="0">
                          <a:effectLst/>
                        </a:rPr>
                        <a:t>/</a:t>
                      </a:r>
                      <a:r>
                        <a:rPr lang="ru-RU" sz="1400" kern="150" dirty="0">
                          <a:effectLst/>
                        </a:rPr>
                        <a:t>комп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r>
                        <a:rPr lang="ru-RU" sz="1400" kern="150" dirty="0">
                          <a:effectLst/>
                        </a:rPr>
                        <a:t>Намотка: 0,35 мм, 10</a:t>
                      </a:r>
                      <a:r>
                        <a:rPr lang="en-US" sz="1400" kern="150" dirty="0">
                          <a:effectLst/>
                        </a:rPr>
                        <a:t> </a:t>
                      </a:r>
                      <a:r>
                        <a:rPr lang="ru-RU" sz="1400" kern="150" dirty="0">
                          <a:effectLst/>
                        </a:rPr>
                        <a:t>витков</a:t>
                      </a:r>
                    </a:p>
                    <a:p>
                      <a:r>
                        <a:rPr lang="en-US" sz="1400" kern="150" dirty="0">
                          <a:effectLst/>
                        </a:rPr>
                        <a:t>f=</a:t>
                      </a:r>
                      <a:r>
                        <a:rPr lang="ru-RU" sz="1400" kern="150" dirty="0">
                          <a:effectLst/>
                        </a:rPr>
                        <a:t>100 кГц; </a:t>
                      </a:r>
                      <a:r>
                        <a:rPr lang="en-US" sz="1400" kern="150" dirty="0">
                          <a:effectLst/>
                        </a:rPr>
                        <a:t>B=0,2</a:t>
                      </a:r>
                      <a:r>
                        <a:rPr lang="ru-RU" sz="1400" kern="150" dirty="0">
                          <a:effectLst/>
                        </a:rPr>
                        <a:t> Тл</a:t>
                      </a:r>
                      <a:r>
                        <a:rPr lang="en-US" sz="1400" kern="150" dirty="0">
                          <a:effectLst/>
                        </a:rPr>
                        <a:t>; T=</a:t>
                      </a:r>
                      <a:r>
                        <a:rPr lang="ru-RU" sz="1400" kern="150" dirty="0">
                          <a:effectLst/>
                        </a:rPr>
                        <a:t>100 ℃ ±2℃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970955419"/>
                  </a:ext>
                </a:extLst>
              </a:tr>
              <a:tr h="1290603">
                <a:tc>
                  <a:txBody>
                    <a:bodyPr/>
                    <a:lstStyle/>
                    <a:p>
                      <a:r>
                        <a:rPr lang="ru-RU" sz="1400" kern="150" dirty="0">
                          <a:effectLst/>
                        </a:rPr>
                        <a:t>Механическая прочность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50" dirty="0">
                          <a:effectLst/>
                        </a:rPr>
                        <a:t>≥</a:t>
                      </a:r>
                      <a:r>
                        <a:rPr lang="ru-RU" sz="1400" kern="150" dirty="0">
                          <a:effectLst/>
                        </a:rPr>
                        <a:t>5</a:t>
                      </a:r>
                      <a:r>
                        <a:rPr lang="en-US" sz="1400" kern="150" dirty="0">
                          <a:effectLst/>
                        </a:rPr>
                        <a:t>0 </a:t>
                      </a:r>
                      <a:r>
                        <a:rPr lang="ru-RU" sz="1400" kern="150" dirty="0">
                          <a:effectLst/>
                        </a:rPr>
                        <a:t>Н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400" kern="150" dirty="0">
                          <a:effectLst/>
                        </a:rPr>
                        <a:t>Скорость тестирования: 10 мм/мин</a:t>
                      </a:r>
                    </a:p>
                    <a:p>
                      <a:pPr algn="ctr"/>
                      <a:r>
                        <a:rPr lang="ru-RU" sz="1400" kern="150" dirty="0">
                          <a:effectLst/>
                        </a:rPr>
                        <a:t> </a:t>
                      </a:r>
                      <a:endParaRPr lang="ru-RU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364488164"/>
                  </a:ext>
                </a:extLst>
              </a:tr>
            </a:tbl>
          </a:graphicData>
        </a:graphic>
      </p:graphicFrame>
      <p:pic>
        <p:nvPicPr>
          <p:cNvPr id="20" name="Google Shape;64;p13">
            <a:extLst>
              <a:ext uri="{FF2B5EF4-FFF2-40B4-BE49-F238E27FC236}">
                <a16:creationId xmlns:a16="http://schemas.microsoft.com/office/drawing/2014/main" id="{3D865930-2CF3-4CF2-A71B-D5D4958C9E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5872" t="37868"/>
          <a:stretch/>
        </p:blipFill>
        <p:spPr>
          <a:xfrm>
            <a:off x="722874" y="3852754"/>
            <a:ext cx="6381201" cy="3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9FAB024-85B6-4989-AB10-7A7BD2A44C0A}"/>
              </a:ext>
            </a:extLst>
          </p:cNvPr>
          <p:cNvSpPr txBox="1"/>
          <p:nvPr/>
        </p:nvSpPr>
        <p:spPr>
          <a:xfrm>
            <a:off x="360375" y="3879983"/>
            <a:ext cx="6567950" cy="316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Характеристики материала </a:t>
            </a:r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DMR40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05693E3-6E68-4B6E-B60A-6CAFBD592014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712975" y="2702425"/>
            <a:ext cx="1593665" cy="8333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4"/>
          <p:cNvGrpSpPr/>
          <p:nvPr/>
        </p:nvGrpSpPr>
        <p:grpSpPr>
          <a:xfrm>
            <a:off x="180375" y="171600"/>
            <a:ext cx="7199388" cy="951226"/>
            <a:chOff x="0" y="46875"/>
            <a:chExt cx="7560000" cy="1018225"/>
          </a:xfrm>
        </p:grpSpPr>
        <p:pic>
          <p:nvPicPr>
            <p:cNvPr id="74" name="Google Shape;74;p14"/>
            <p:cNvPicPr preferRelativeResize="0"/>
            <p:nvPr/>
          </p:nvPicPr>
          <p:blipFill rotWithShape="1">
            <a:blip r:embed="rId4">
              <a:alphaModFix/>
            </a:blip>
            <a:srcRect t="10785"/>
            <a:stretch/>
          </p:blipFill>
          <p:spPr>
            <a:xfrm>
              <a:off x="0" y="46875"/>
              <a:ext cx="4262400" cy="101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 rotWithShape="1">
            <a:blip r:embed="rId4">
              <a:alphaModFix/>
            </a:blip>
            <a:srcRect l="45872" t="10785"/>
            <a:stretch/>
          </p:blipFill>
          <p:spPr>
            <a:xfrm>
              <a:off x="4110000" y="46875"/>
              <a:ext cx="3450000" cy="1018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l="45872" t="37868"/>
          <a:stretch/>
        </p:blipFill>
        <p:spPr>
          <a:xfrm>
            <a:off x="180375" y="9950175"/>
            <a:ext cx="7199399" cy="5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566900" y="10023875"/>
            <a:ext cx="666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lt1"/>
                </a:solidFill>
              </a:rPr>
              <a:t>     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ООО</a:t>
            </a:r>
            <a:r>
              <a:rPr lang="ru" dirty="0">
                <a:solidFill>
                  <a:schemeClr val="lt1"/>
                </a:solidFill>
              </a:rPr>
              <a:t> “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ЛЭПКОС</a:t>
            </a:r>
            <a:r>
              <a:rPr lang="ru" dirty="0">
                <a:solidFill>
                  <a:schemeClr val="lt1"/>
                </a:solidFill>
              </a:rPr>
              <a:t>”, Компания группы “Феррит холдинг”, 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www.ferrite.ru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375" y="10090173"/>
            <a:ext cx="267625" cy="26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4">
            <a:alphaModFix/>
          </a:blip>
          <a:srcRect l="45872" t="37868"/>
          <a:stretch/>
        </p:blipFill>
        <p:spPr>
          <a:xfrm>
            <a:off x="755425" y="1198700"/>
            <a:ext cx="6529025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624085" y="1156050"/>
            <a:ext cx="3657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Характеристики материала </a:t>
            </a:r>
            <a:r>
              <a:rPr lang="en-US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DMR40</a:t>
            </a: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2497625" y="569200"/>
            <a:ext cx="443070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Ферритовый сердечник </a:t>
            </a:r>
            <a:r>
              <a:rPr lang="en-US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DMR40</a:t>
            </a:r>
            <a:r>
              <a:rPr lang="ru-RU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E24/12/6 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2C1380DF-F472-4587-970D-F10BCD8C8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66850"/>
              </p:ext>
            </p:extLst>
          </p:nvPr>
        </p:nvGraphicFramePr>
        <p:xfrm>
          <a:off x="6673256" y="368490"/>
          <a:ext cx="827220" cy="77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Image" r:id="rId6" imgW="707040" imgH="661320" progId="Photoshop.Image.17">
                  <p:embed/>
                </p:oleObj>
              </mc:Choice>
              <mc:Fallback>
                <p:oleObj name="Image" r:id="rId6" imgW="707040" imgH="661320" progId="Photoshop.Image.17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C888C2F1-681C-4A55-8BA1-30EF46E35B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73256" y="368490"/>
                        <a:ext cx="827220" cy="77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4F52B0F-1523-4DE4-A167-031DEA84CB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661" y="1602600"/>
            <a:ext cx="5817403" cy="82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2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4"/>
          <p:cNvGrpSpPr/>
          <p:nvPr/>
        </p:nvGrpSpPr>
        <p:grpSpPr>
          <a:xfrm>
            <a:off x="180375" y="171600"/>
            <a:ext cx="7199388" cy="951226"/>
            <a:chOff x="0" y="46875"/>
            <a:chExt cx="7560000" cy="1018225"/>
          </a:xfrm>
        </p:grpSpPr>
        <p:pic>
          <p:nvPicPr>
            <p:cNvPr id="74" name="Google Shape;74;p14"/>
            <p:cNvPicPr preferRelativeResize="0"/>
            <p:nvPr/>
          </p:nvPicPr>
          <p:blipFill rotWithShape="1">
            <a:blip r:embed="rId4">
              <a:alphaModFix/>
            </a:blip>
            <a:srcRect t="10785"/>
            <a:stretch/>
          </p:blipFill>
          <p:spPr>
            <a:xfrm>
              <a:off x="0" y="46875"/>
              <a:ext cx="4262400" cy="101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 rotWithShape="1">
            <a:blip r:embed="rId4">
              <a:alphaModFix/>
            </a:blip>
            <a:srcRect l="45872" t="10785"/>
            <a:stretch/>
          </p:blipFill>
          <p:spPr>
            <a:xfrm>
              <a:off x="4110000" y="46875"/>
              <a:ext cx="3450000" cy="1018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l="45872" t="37868"/>
          <a:stretch/>
        </p:blipFill>
        <p:spPr>
          <a:xfrm>
            <a:off x="180375" y="9950175"/>
            <a:ext cx="7199399" cy="5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566900" y="10023875"/>
            <a:ext cx="666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lt1"/>
                </a:solidFill>
              </a:rPr>
              <a:t>     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ООО</a:t>
            </a:r>
            <a:r>
              <a:rPr lang="ru" dirty="0">
                <a:solidFill>
                  <a:schemeClr val="lt1"/>
                </a:solidFill>
              </a:rPr>
              <a:t> “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ЛЭПКОС</a:t>
            </a:r>
            <a:r>
              <a:rPr lang="ru" dirty="0">
                <a:solidFill>
                  <a:schemeClr val="lt1"/>
                </a:solidFill>
              </a:rPr>
              <a:t>”, Компания группы “Феррит холдинг”, </a:t>
            </a:r>
            <a:r>
              <a:rPr lang="ru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www.ferrite.ru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375" y="10090173"/>
            <a:ext cx="267625" cy="26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4">
            <a:alphaModFix/>
          </a:blip>
          <a:srcRect l="45872" t="37868"/>
          <a:stretch/>
        </p:blipFill>
        <p:spPr>
          <a:xfrm>
            <a:off x="628000" y="8363254"/>
            <a:ext cx="6348651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712303" y="8328314"/>
            <a:ext cx="6216022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Требования к внешнему виду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2497625" y="569200"/>
            <a:ext cx="4430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Ферритовый сердечник </a:t>
            </a:r>
            <a:r>
              <a:rPr lang="en-US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DMR40</a:t>
            </a:r>
            <a:r>
              <a:rPr lang="ru-RU"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E 24/12/6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31F4D4-ADA0-49DD-AAE6-C5C9471BD5DA}"/>
              </a:ext>
            </a:extLst>
          </p:cNvPr>
          <p:cNvSpPr txBox="1"/>
          <p:nvPr/>
        </p:nvSpPr>
        <p:spPr>
          <a:xfrm>
            <a:off x="598652" y="8949028"/>
            <a:ext cx="66564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Прием сердечников по внешнему виду осуществляется в соответствии с требованиями </a:t>
            </a:r>
            <a:r>
              <a:rPr lang="en-US" dirty="0"/>
              <a:t>IEC-60424.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0" name="Объект 39">
            <a:extLst>
              <a:ext uri="{FF2B5EF4-FFF2-40B4-BE49-F238E27FC236}">
                <a16:creationId xmlns:a16="http://schemas.microsoft.com/office/drawing/2014/main" id="{B336EA3B-20B7-427D-8008-078FA2654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3256" y="368490"/>
          <a:ext cx="827220" cy="77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Image" r:id="rId6" imgW="707040" imgH="661320" progId="Photoshop.Image.17">
                  <p:embed/>
                </p:oleObj>
              </mc:Choice>
              <mc:Fallback>
                <p:oleObj name="Image" r:id="rId6" imgW="707040" imgH="661320" progId="Photoshop.Image.17">
                  <p:embed/>
                  <p:pic>
                    <p:nvPicPr>
                      <p:cNvPr id="40" name="Объект 39">
                        <a:extLst>
                          <a:ext uri="{FF2B5EF4-FFF2-40B4-BE49-F238E27FC236}">
                            <a16:creationId xmlns:a16="http://schemas.microsoft.com/office/drawing/2014/main" id="{B336EA3B-20B7-427D-8008-078FA26542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73256" y="368490"/>
                        <a:ext cx="827220" cy="77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oogle Shape;64;p13">
            <a:extLst>
              <a:ext uri="{FF2B5EF4-FFF2-40B4-BE49-F238E27FC236}">
                <a16:creationId xmlns:a16="http://schemas.microsoft.com/office/drawing/2014/main" id="{3D865930-2CF3-4CF2-A71B-D5D4958C9E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5872" t="37868"/>
          <a:stretch/>
        </p:blipFill>
        <p:spPr>
          <a:xfrm>
            <a:off x="598652" y="3023306"/>
            <a:ext cx="6348651" cy="3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9FAB024-85B6-4989-AB10-7A7BD2A44C0A}"/>
              </a:ext>
            </a:extLst>
          </p:cNvPr>
          <p:cNvSpPr txBox="1"/>
          <p:nvPr/>
        </p:nvSpPr>
        <p:spPr>
          <a:xfrm>
            <a:off x="645989" y="3055505"/>
            <a:ext cx="6348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Обозначение в конструкторской документации</a:t>
            </a:r>
            <a:endParaRPr lang="en-US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07721B-6BC8-4359-AE08-56A6B1805817}"/>
              </a:ext>
            </a:extLst>
          </p:cNvPr>
          <p:cNvSpPr txBox="1"/>
          <p:nvPr/>
        </p:nvSpPr>
        <p:spPr>
          <a:xfrm>
            <a:off x="669028" y="3615964"/>
            <a:ext cx="6656450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DMR40 E24/12/6</a:t>
            </a:r>
          </a:p>
          <a:p>
            <a:pPr>
              <a:spcBef>
                <a:spcPts val="600"/>
              </a:spcBef>
            </a:pPr>
            <a:r>
              <a:rPr lang="ru-RU" dirty="0"/>
              <a:t>где </a:t>
            </a:r>
            <a:r>
              <a:rPr lang="en-US" dirty="0"/>
              <a:t>DMR40 - </a:t>
            </a:r>
            <a:r>
              <a:rPr lang="ru-RU" dirty="0"/>
              <a:t>ферритовый материал</a:t>
            </a:r>
          </a:p>
          <a:p>
            <a:pPr>
              <a:spcBef>
                <a:spcPts val="600"/>
              </a:spcBef>
            </a:pPr>
            <a:r>
              <a:rPr lang="en-US" dirty="0"/>
              <a:t>E24/12/6 – </a:t>
            </a:r>
            <a:r>
              <a:rPr lang="ru-RU" dirty="0"/>
              <a:t>типоразмер (</a:t>
            </a:r>
            <a:r>
              <a:rPr lang="en-US" dirty="0"/>
              <a:t>A/F/D)</a:t>
            </a:r>
          </a:p>
          <a:p>
            <a:pPr>
              <a:spcBef>
                <a:spcPts val="600"/>
              </a:spcBef>
            </a:pPr>
            <a:r>
              <a:rPr lang="ru-RU" dirty="0"/>
              <a:t>Без зазора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DMR40 E24/12/6 </a:t>
            </a:r>
            <a:r>
              <a:rPr lang="ru-RU" b="1" dirty="0"/>
              <a:t>с зазором 1,0</a:t>
            </a:r>
            <a:r>
              <a:rPr lang="ru-RU" b="1" kern="150" dirty="0">
                <a:effectLst/>
              </a:rPr>
              <a:t>±0,05 мм</a:t>
            </a:r>
            <a:r>
              <a:rPr lang="ru-RU" b="1" dirty="0"/>
              <a:t> </a:t>
            </a:r>
            <a:endParaRPr lang="en-US" b="1" dirty="0"/>
          </a:p>
          <a:p>
            <a:pPr>
              <a:spcBef>
                <a:spcPts val="600"/>
              </a:spcBef>
            </a:pPr>
            <a:r>
              <a:rPr lang="ru-RU" dirty="0"/>
              <a:t>где </a:t>
            </a:r>
            <a:r>
              <a:rPr lang="en-US" dirty="0"/>
              <a:t>DMR40 - </a:t>
            </a:r>
            <a:r>
              <a:rPr lang="ru-RU" dirty="0"/>
              <a:t>ферритовый материал</a:t>
            </a:r>
          </a:p>
          <a:p>
            <a:pPr>
              <a:spcBef>
                <a:spcPts val="600"/>
              </a:spcBef>
            </a:pPr>
            <a:r>
              <a:rPr lang="en-US" dirty="0"/>
              <a:t>E24/12/6 – </a:t>
            </a:r>
            <a:r>
              <a:rPr lang="ru-RU" dirty="0"/>
              <a:t>типоразмер (</a:t>
            </a:r>
            <a:r>
              <a:rPr lang="en-US" dirty="0"/>
              <a:t>A/F/D)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1,0 – величина зазора на центральном керне в мм</a:t>
            </a:r>
          </a:p>
          <a:p>
            <a:pPr>
              <a:spcBef>
                <a:spcPts val="600"/>
              </a:spcBef>
            </a:pPr>
            <a:r>
              <a:rPr lang="ru-RU" dirty="0"/>
              <a:t> 0,05 – точность в мм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DMR40 E24/12/6 </a:t>
            </a:r>
            <a:r>
              <a:rPr lang="ru-RU" b="1" dirty="0"/>
              <a:t>с зазором </a:t>
            </a:r>
            <a:r>
              <a:rPr lang="en-US" b="1" dirty="0"/>
              <a:t>AL=250</a:t>
            </a:r>
            <a:r>
              <a:rPr lang="ru-RU" b="1" dirty="0"/>
              <a:t> </a:t>
            </a:r>
            <a:r>
              <a:rPr lang="ru-RU" b="1" dirty="0" err="1"/>
              <a:t>нГн</a:t>
            </a:r>
            <a:endParaRPr lang="en-US" b="1" dirty="0"/>
          </a:p>
          <a:p>
            <a:pPr>
              <a:spcBef>
                <a:spcPts val="600"/>
              </a:spcBef>
            </a:pPr>
            <a:r>
              <a:rPr lang="ru-RU" dirty="0"/>
              <a:t>где </a:t>
            </a:r>
            <a:r>
              <a:rPr lang="en-US" dirty="0"/>
              <a:t>DMR40 - </a:t>
            </a:r>
            <a:r>
              <a:rPr lang="ru-RU" dirty="0"/>
              <a:t>ферритовый материал</a:t>
            </a:r>
          </a:p>
          <a:p>
            <a:pPr>
              <a:spcBef>
                <a:spcPts val="600"/>
              </a:spcBef>
            </a:pPr>
            <a:r>
              <a:rPr lang="en-US" dirty="0"/>
              <a:t>E24/12/6 – </a:t>
            </a:r>
            <a:r>
              <a:rPr lang="ru-RU" dirty="0"/>
              <a:t>типоразмер (</a:t>
            </a:r>
            <a:r>
              <a:rPr lang="en-US" dirty="0"/>
              <a:t>A/F/D)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en-US" dirty="0"/>
              <a:t>250 </a:t>
            </a:r>
            <a:r>
              <a:rPr lang="ru-RU" dirty="0"/>
              <a:t> – величина зазора на комплекте при сложении половинок с зазором и половинки без зазора в </a:t>
            </a:r>
            <a:r>
              <a:rPr lang="ru-RU" dirty="0" err="1"/>
              <a:t>нГн</a:t>
            </a:r>
            <a:r>
              <a:rPr lang="ru-RU" dirty="0"/>
              <a:t>. 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CD4349-077B-4A3C-A385-8CB0A3A8AE1A}"/>
              </a:ext>
            </a:extLst>
          </p:cNvPr>
          <p:cNvSpPr txBox="1"/>
          <p:nvPr/>
        </p:nvSpPr>
        <p:spPr>
          <a:xfrm>
            <a:off x="566899" y="1323826"/>
            <a:ext cx="63804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Ферритовый сердечник E24/12/6 из силового материала DMR40 изготавливается по технической документации Компании </a:t>
            </a:r>
            <a:r>
              <a:rPr lang="ru-RU" dirty="0" err="1"/>
              <a:t>Лэпкос</a:t>
            </a:r>
            <a:r>
              <a:rPr lang="ru-RU" dirty="0"/>
              <a:t>. Геометрические размеры сердечника полностью соответствуют требованиям ОЖ0.707.140 и ФДГК.757131.001 ТУ к сердечнику Ш6*6. Сердечники E24/12/6 (Ш6*6) предназначены для использования в качестве магнитопроводов силовых трансформаторов и дросселей, работающих в диапазоне частот до 300 кГц.</a:t>
            </a:r>
          </a:p>
        </p:txBody>
      </p:sp>
    </p:spTree>
    <p:extLst>
      <p:ext uri="{BB962C8B-B14F-4D97-AF65-F5344CB8AC3E}">
        <p14:creationId xmlns:p14="http://schemas.microsoft.com/office/powerpoint/2010/main" val="28923500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606</Words>
  <Application>Microsoft Office PowerPoint</Application>
  <PresentationFormat>Произвольный</PresentationFormat>
  <Paragraphs>117</Paragraphs>
  <Slides>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Roboto</vt:lpstr>
      <vt:lpstr>Simple Light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E24/12/6 DMR40</dc:title>
  <dc:creator>Анна Викторовна Джурджа</dc:creator>
  <cp:lastModifiedBy>Анна Викторовна Джурджа</cp:lastModifiedBy>
  <cp:revision>30</cp:revision>
  <cp:lastPrinted>2024-03-04T08:30:31Z</cp:lastPrinted>
  <dcterms:modified xsi:type="dcterms:W3CDTF">2024-03-25T07:52:27Z</dcterms:modified>
</cp:coreProperties>
</file>